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  <p:sldId id="265" r:id="rId11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0024" autoAdjust="0"/>
  </p:normalViewPr>
  <p:slideViewPr>
    <p:cSldViewPr snapToGrid="0">
      <p:cViewPr>
        <p:scale>
          <a:sx n="66" d="100"/>
          <a:sy n="66" d="100"/>
        </p:scale>
        <p:origin x="668" y="56"/>
      </p:cViewPr>
      <p:guideLst/>
    </p:cSldViewPr>
  </p:slideViewPr>
  <p:notesTextViewPr>
    <p:cViewPr>
      <p:scale>
        <a:sx n="150" d="100"/>
        <a:sy n="150" d="100"/>
      </p:scale>
      <p:origin x="0" y="-82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ja-Lisa P. Sandlien Halseth" userId="0b8d99ec-405e-43d2-a107-2bf15a6afc79" providerId="ADAL" clId="{10734F9C-4C5F-4E77-A00E-985DCD0A0C1E}"/>
    <pc:docChg chg="undo custSel addSld delSld modSld sldOrd modNotesMaster">
      <pc:chgData name="Maja-Lisa P. Sandlien Halseth" userId="0b8d99ec-405e-43d2-a107-2bf15a6afc79" providerId="ADAL" clId="{10734F9C-4C5F-4E77-A00E-985DCD0A0C1E}" dt="2026-02-10T12:17:53.889" v="4865" actId="20577"/>
      <pc:docMkLst>
        <pc:docMk/>
      </pc:docMkLst>
      <pc:sldChg chg="modNotesTx">
        <pc:chgData name="Maja-Lisa P. Sandlien Halseth" userId="0b8d99ec-405e-43d2-a107-2bf15a6afc79" providerId="ADAL" clId="{10734F9C-4C5F-4E77-A00E-985DCD0A0C1E}" dt="2026-02-10T11:42:07.826" v="4684" actId="20577"/>
        <pc:sldMkLst>
          <pc:docMk/>
          <pc:sldMk cId="971224161" sldId="256"/>
        </pc:sldMkLst>
      </pc:sldChg>
      <pc:sldChg chg="addSp delSp modSp mod setBg modNotesTx">
        <pc:chgData name="Maja-Lisa P. Sandlien Halseth" userId="0b8d99ec-405e-43d2-a107-2bf15a6afc79" providerId="ADAL" clId="{10734F9C-4C5F-4E77-A00E-985DCD0A0C1E}" dt="2026-02-10T12:17:53.889" v="4865" actId="20577"/>
        <pc:sldMkLst>
          <pc:docMk/>
          <pc:sldMk cId="1979305879" sldId="257"/>
        </pc:sldMkLst>
        <pc:spChg chg="mod">
          <ac:chgData name="Maja-Lisa P. Sandlien Halseth" userId="0b8d99ec-405e-43d2-a107-2bf15a6afc79" providerId="ADAL" clId="{10734F9C-4C5F-4E77-A00E-985DCD0A0C1E}" dt="2026-02-10T10:18:30.668" v="2857" actId="20577"/>
          <ac:spMkLst>
            <pc:docMk/>
            <pc:sldMk cId="1979305879" sldId="257"/>
            <ac:spMk id="3" creationId="{692E1BCF-898B-D3F0-4816-CB2CAD7F09C1}"/>
          </ac:spMkLst>
        </pc:spChg>
      </pc:sldChg>
      <pc:sldChg chg="addSp delSp modSp mod setBg modNotesTx">
        <pc:chgData name="Maja-Lisa P. Sandlien Halseth" userId="0b8d99ec-405e-43d2-a107-2bf15a6afc79" providerId="ADAL" clId="{10734F9C-4C5F-4E77-A00E-985DCD0A0C1E}" dt="2026-02-10T11:31:01.002" v="4185" actId="20577"/>
        <pc:sldMkLst>
          <pc:docMk/>
          <pc:sldMk cId="2029862259" sldId="258"/>
        </pc:sldMkLst>
        <pc:spChg chg="mod">
          <ac:chgData name="Maja-Lisa P. Sandlien Halseth" userId="0b8d99ec-405e-43d2-a107-2bf15a6afc79" providerId="ADAL" clId="{10734F9C-4C5F-4E77-A00E-985DCD0A0C1E}" dt="2026-01-12T08:22:34.444" v="1405" actId="26606"/>
          <ac:spMkLst>
            <pc:docMk/>
            <pc:sldMk cId="2029862259" sldId="258"/>
            <ac:spMk id="2" creationId="{AE09B173-5774-6BD8-7ADA-D105FE1A438D}"/>
          </ac:spMkLst>
        </pc:spChg>
        <pc:spChg chg="mod ord">
          <ac:chgData name="Maja-Lisa P. Sandlien Halseth" userId="0b8d99ec-405e-43d2-a107-2bf15a6afc79" providerId="ADAL" clId="{10734F9C-4C5F-4E77-A00E-985DCD0A0C1E}" dt="2026-02-10T10:20:57.150" v="3012" actId="20577"/>
          <ac:spMkLst>
            <pc:docMk/>
            <pc:sldMk cId="2029862259" sldId="258"/>
            <ac:spMk id="3" creationId="{384720E9-C466-9DAE-56BF-0109388E4E5E}"/>
          </ac:spMkLst>
        </pc:spChg>
        <pc:spChg chg="add">
          <ac:chgData name="Maja-Lisa P. Sandlien Halseth" userId="0b8d99ec-405e-43d2-a107-2bf15a6afc79" providerId="ADAL" clId="{10734F9C-4C5F-4E77-A00E-985DCD0A0C1E}" dt="2026-01-12T08:22:34.444" v="1405" actId="26606"/>
          <ac:spMkLst>
            <pc:docMk/>
            <pc:sldMk cId="2029862259" sldId="258"/>
            <ac:spMk id="10" creationId="{83B91B61-BFCA-4647-957E-A8269BE46F39}"/>
          </ac:spMkLst>
        </pc:spChg>
        <pc:spChg chg="add">
          <ac:chgData name="Maja-Lisa P. Sandlien Halseth" userId="0b8d99ec-405e-43d2-a107-2bf15a6afc79" providerId="ADAL" clId="{10734F9C-4C5F-4E77-A00E-985DCD0A0C1E}" dt="2026-01-12T08:22:34.444" v="1405" actId="26606"/>
          <ac:spMkLst>
            <pc:docMk/>
            <pc:sldMk cId="2029862259" sldId="258"/>
            <ac:spMk id="12" creationId="{92D1D7C6-1C89-420C-8D35-483654167118}"/>
          </ac:spMkLst>
        </pc:spChg>
        <pc:picChg chg="add mod">
          <ac:chgData name="Maja-Lisa P. Sandlien Halseth" userId="0b8d99ec-405e-43d2-a107-2bf15a6afc79" providerId="ADAL" clId="{10734F9C-4C5F-4E77-A00E-985DCD0A0C1E}" dt="2026-01-12T08:22:34.444" v="1405" actId="26606"/>
          <ac:picMkLst>
            <pc:docMk/>
            <pc:sldMk cId="2029862259" sldId="258"/>
            <ac:picMk id="5" creationId="{7C928AF6-3D1A-A3D8-8E75-5C0D52E23A3E}"/>
          </ac:picMkLst>
        </pc:picChg>
      </pc:sldChg>
      <pc:sldChg chg="addSp delSp modSp mod ord setBg modNotesTx">
        <pc:chgData name="Maja-Lisa P. Sandlien Halseth" userId="0b8d99ec-405e-43d2-a107-2bf15a6afc79" providerId="ADAL" clId="{10734F9C-4C5F-4E77-A00E-985DCD0A0C1E}" dt="2026-02-10T11:41:25.527" v="4683" actId="114"/>
        <pc:sldMkLst>
          <pc:docMk/>
          <pc:sldMk cId="310237846" sldId="259"/>
        </pc:sldMkLst>
        <pc:spChg chg="mod">
          <ac:chgData name="Maja-Lisa P. Sandlien Halseth" userId="0b8d99ec-405e-43d2-a107-2bf15a6afc79" providerId="ADAL" clId="{10734F9C-4C5F-4E77-A00E-985DCD0A0C1E}" dt="2026-02-10T11:41:25.527" v="4683" actId="114"/>
          <ac:spMkLst>
            <pc:docMk/>
            <pc:sldMk cId="310237846" sldId="259"/>
            <ac:spMk id="3" creationId="{20A851BE-DB1B-805D-1D17-9EAC1745327B}"/>
          </ac:spMkLst>
        </pc:spChg>
      </pc:sldChg>
      <pc:sldChg chg="modSp mod modNotesTx">
        <pc:chgData name="Maja-Lisa P. Sandlien Halseth" userId="0b8d99ec-405e-43d2-a107-2bf15a6afc79" providerId="ADAL" clId="{10734F9C-4C5F-4E77-A00E-985DCD0A0C1E}" dt="2026-02-10T11:43:14.210" v="4714" actId="20577"/>
        <pc:sldMkLst>
          <pc:docMk/>
          <pc:sldMk cId="1345434529" sldId="260"/>
        </pc:sldMkLst>
        <pc:spChg chg="mod">
          <ac:chgData name="Maja-Lisa P. Sandlien Halseth" userId="0b8d99ec-405e-43d2-a107-2bf15a6afc79" providerId="ADAL" clId="{10734F9C-4C5F-4E77-A00E-985DCD0A0C1E}" dt="2026-02-10T11:32:28.905" v="4187" actId="5793"/>
          <ac:spMkLst>
            <pc:docMk/>
            <pc:sldMk cId="1345434529" sldId="260"/>
            <ac:spMk id="3" creationId="{343BE314-7061-344B-F2B4-3967F3770E8F}"/>
          </ac:spMkLst>
        </pc:spChg>
      </pc:sldChg>
      <pc:sldChg chg="addSp modSp mod setBg modNotesTx">
        <pc:chgData name="Maja-Lisa P. Sandlien Halseth" userId="0b8d99ec-405e-43d2-a107-2bf15a6afc79" providerId="ADAL" clId="{10734F9C-4C5F-4E77-A00E-985DCD0A0C1E}" dt="2026-02-10T11:43:48.586" v="4729" actId="20577"/>
        <pc:sldMkLst>
          <pc:docMk/>
          <pc:sldMk cId="3426918981" sldId="261"/>
        </pc:sldMkLst>
        <pc:spChg chg="mod">
          <ac:chgData name="Maja-Lisa P. Sandlien Halseth" userId="0b8d99ec-405e-43d2-a107-2bf15a6afc79" providerId="ADAL" clId="{10734F9C-4C5F-4E77-A00E-985DCD0A0C1E}" dt="2026-02-10T11:43:48.586" v="4729" actId="20577"/>
          <ac:spMkLst>
            <pc:docMk/>
            <pc:sldMk cId="3426918981" sldId="261"/>
            <ac:spMk id="3" creationId="{83F6ACA3-6B17-71DD-F508-FF0870C56C8E}"/>
          </ac:spMkLst>
        </pc:spChg>
      </pc:sldChg>
      <pc:sldChg chg="addSp modSp mod setBg">
        <pc:chgData name="Maja-Lisa P. Sandlien Halseth" userId="0b8d99ec-405e-43d2-a107-2bf15a6afc79" providerId="ADAL" clId="{10734F9C-4C5F-4E77-A00E-985DCD0A0C1E}" dt="2026-02-10T11:36:27.591" v="4375" actId="15"/>
        <pc:sldMkLst>
          <pc:docMk/>
          <pc:sldMk cId="3557911533" sldId="262"/>
        </pc:sldMkLst>
        <pc:spChg chg="mod">
          <ac:chgData name="Maja-Lisa P. Sandlien Halseth" userId="0b8d99ec-405e-43d2-a107-2bf15a6afc79" providerId="ADAL" clId="{10734F9C-4C5F-4E77-A00E-985DCD0A0C1E}" dt="2026-02-10T11:36:27.591" v="4375" actId="15"/>
          <ac:spMkLst>
            <pc:docMk/>
            <pc:sldMk cId="3557911533" sldId="262"/>
            <ac:spMk id="3" creationId="{812DA197-4993-4A30-CC78-6FF54D8FDE7A}"/>
          </ac:spMkLst>
        </pc:spChg>
      </pc:sldChg>
      <pc:sldChg chg="addSp delSp modSp mod setBg modNotesTx">
        <pc:chgData name="Maja-Lisa P. Sandlien Halseth" userId="0b8d99ec-405e-43d2-a107-2bf15a6afc79" providerId="ADAL" clId="{10734F9C-4C5F-4E77-A00E-985DCD0A0C1E}" dt="2026-02-10T09:35:37.481" v="2727" actId="20577"/>
        <pc:sldMkLst>
          <pc:docMk/>
          <pc:sldMk cId="2509716497" sldId="263"/>
        </pc:sldMkLst>
        <pc:spChg chg="mod">
          <ac:chgData name="Maja-Lisa P. Sandlien Halseth" userId="0b8d99ec-405e-43d2-a107-2bf15a6afc79" providerId="ADAL" clId="{10734F9C-4C5F-4E77-A00E-985DCD0A0C1E}" dt="2026-02-10T09:35:37.481" v="2727" actId="20577"/>
          <ac:spMkLst>
            <pc:docMk/>
            <pc:sldMk cId="2509716497" sldId="263"/>
            <ac:spMk id="3" creationId="{0A9635B6-9131-942A-FC0E-925BD7673FE5}"/>
          </ac:spMkLst>
        </pc:spChg>
      </pc:sldChg>
      <pc:sldChg chg="addSp modSp mod modNotesTx">
        <pc:chgData name="Maja-Lisa P. Sandlien Halseth" userId="0b8d99ec-405e-43d2-a107-2bf15a6afc79" providerId="ADAL" clId="{10734F9C-4C5F-4E77-A00E-985DCD0A0C1E}" dt="2026-02-10T11:38:48.160" v="4457" actId="20577"/>
        <pc:sldMkLst>
          <pc:docMk/>
          <pc:sldMk cId="4259882787" sldId="264"/>
        </pc:sldMkLst>
        <pc:picChg chg="add mod">
          <ac:chgData name="Maja-Lisa P. Sandlien Halseth" userId="0b8d99ec-405e-43d2-a107-2bf15a6afc79" providerId="ADAL" clId="{10734F9C-4C5F-4E77-A00E-985DCD0A0C1E}" dt="2026-01-12T08:19:27.095" v="1399" actId="1076"/>
          <ac:picMkLst>
            <pc:docMk/>
            <pc:sldMk cId="4259882787" sldId="264"/>
            <ac:picMk id="5" creationId="{B55E5096-E6B7-D5B1-13CE-B54437534B62}"/>
          </ac:picMkLst>
        </pc:picChg>
        <pc:picChg chg="add mod">
          <ac:chgData name="Maja-Lisa P. Sandlien Halseth" userId="0b8d99ec-405e-43d2-a107-2bf15a6afc79" providerId="ADAL" clId="{10734F9C-4C5F-4E77-A00E-985DCD0A0C1E}" dt="2026-01-12T08:19:23.833" v="1398" actId="1076"/>
          <ac:picMkLst>
            <pc:docMk/>
            <pc:sldMk cId="4259882787" sldId="264"/>
            <ac:picMk id="6" creationId="{743057A6-FC04-FDD7-02A5-C30DC62E6D72}"/>
          </ac:picMkLst>
        </pc:picChg>
      </pc:sldChg>
      <pc:sldChg chg="addSp delSp modSp new mod setBg setClrOvrMap">
        <pc:chgData name="Maja-Lisa P. Sandlien Halseth" userId="0b8d99ec-405e-43d2-a107-2bf15a6afc79" providerId="ADAL" clId="{10734F9C-4C5F-4E77-A00E-985DCD0A0C1E}" dt="2026-02-02T08:20:17.437" v="2200" actId="27636"/>
        <pc:sldMkLst>
          <pc:docMk/>
          <pc:sldMk cId="1487936506" sldId="265"/>
        </pc:sldMkLst>
        <pc:spChg chg="mod">
          <ac:chgData name="Maja-Lisa P. Sandlien Halseth" userId="0b8d99ec-405e-43d2-a107-2bf15a6afc79" providerId="ADAL" clId="{10734F9C-4C5F-4E77-A00E-985DCD0A0C1E}" dt="2026-01-12T08:27:25.031" v="1442" actId="26606"/>
          <ac:spMkLst>
            <pc:docMk/>
            <pc:sldMk cId="1487936506" sldId="265"/>
            <ac:spMk id="2" creationId="{7A5475AC-A796-491E-F332-BA4B9E9120C8}"/>
          </ac:spMkLst>
        </pc:spChg>
        <pc:spChg chg="mod ord">
          <ac:chgData name="Maja-Lisa P. Sandlien Halseth" userId="0b8d99ec-405e-43d2-a107-2bf15a6afc79" providerId="ADAL" clId="{10734F9C-4C5F-4E77-A00E-985DCD0A0C1E}" dt="2026-02-02T08:20:17.437" v="2200" actId="27636"/>
          <ac:spMkLst>
            <pc:docMk/>
            <pc:sldMk cId="1487936506" sldId="265"/>
            <ac:spMk id="3" creationId="{78842F87-017B-AF4B-16AD-6B0D61886D62}"/>
          </ac:spMkLst>
        </pc:spChg>
        <pc:spChg chg="add">
          <ac:chgData name="Maja-Lisa P. Sandlien Halseth" userId="0b8d99ec-405e-43d2-a107-2bf15a6afc79" providerId="ADAL" clId="{10734F9C-4C5F-4E77-A00E-985DCD0A0C1E}" dt="2026-01-12T08:27:25.031" v="1442" actId="26606"/>
          <ac:spMkLst>
            <pc:docMk/>
            <pc:sldMk cId="1487936506" sldId="265"/>
            <ac:spMk id="35" creationId="{83B91B61-BFCA-4647-957E-A8269BE46F39}"/>
          </ac:spMkLst>
        </pc:spChg>
        <pc:spChg chg="add">
          <ac:chgData name="Maja-Lisa P. Sandlien Halseth" userId="0b8d99ec-405e-43d2-a107-2bf15a6afc79" providerId="ADAL" clId="{10734F9C-4C5F-4E77-A00E-985DCD0A0C1E}" dt="2026-01-12T08:27:25.031" v="1442" actId="26606"/>
          <ac:spMkLst>
            <pc:docMk/>
            <pc:sldMk cId="1487936506" sldId="265"/>
            <ac:spMk id="36" creationId="{92D1D7C6-1C89-420C-8D35-483654167118}"/>
          </ac:spMkLst>
        </pc:spChg>
        <pc:picChg chg="add mod">
          <ac:chgData name="Maja-Lisa P. Sandlien Halseth" userId="0b8d99ec-405e-43d2-a107-2bf15a6afc79" providerId="ADAL" clId="{10734F9C-4C5F-4E77-A00E-985DCD0A0C1E}" dt="2026-01-12T08:27:25.031" v="1442" actId="26606"/>
          <ac:picMkLst>
            <pc:docMk/>
            <pc:sldMk cId="1487936506" sldId="265"/>
            <ac:picMk id="18" creationId="{F4AA6544-E1DF-4BA0-FEAA-A7026385AD6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F877E-F250-441D-ABC7-99FC17863892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6FA646-7E7F-4FE8-9094-2E1319B381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3509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Kvæfjord- 3000 innbyggere</a:t>
            </a:r>
          </a:p>
          <a:p>
            <a:r>
              <a:rPr lang="nb-NO" dirty="0"/>
              <a:t>Ansatte- 11- 3,4 årsverk</a:t>
            </a:r>
          </a:p>
          <a:p>
            <a:r>
              <a:rPr lang="nb-NO" dirty="0"/>
              <a:t>Underkant av 100 elevplasser + kortere kurs og Håndverksløftet (ca. 30 elever pr uke i 3 år)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FA646-7E7F-4FE8-9094-2E1319B381E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3487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Hvem: 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Kvæfjord kulturskole, Sør-Troms Museum ved Trastad Samlinger og Borkenes skole,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trinn </a:t>
            </a:r>
          </a:p>
          <a:p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Hva: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Myk og har Duodji. Gjennom prosjektet blir elevene kjent med samisk tradisjonshåndverk i myk og hard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duodji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Museumspedagog introduserer alle oppgaver med god informasjon 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 historie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Status: 2. av 3 år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FA646-7E7F-4FE8-9094-2E1319B381E4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6570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Alle punkter kom frem som viktige punkter underveis, og på evalueringsmøtet etter endt første år.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FA646-7E7F-4FE8-9094-2E1319B381E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1604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Alle oppgaver- allerede i planleggingsfasen</a:t>
            </a:r>
          </a:p>
          <a:p>
            <a:r>
              <a:rPr lang="nb-NO" dirty="0"/>
              <a:t>Utstilling- underveis- og ferdig- vises til flere- åpen utstilling på rådhuset 1. mnd. Februar, uker juni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FA646-7E7F-4FE8-9094-2E1319B381E4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9361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nb-NO" sz="1700" dirty="0"/>
              <a:t>God balanse i alle oppgaver viktig</a:t>
            </a:r>
          </a:p>
          <a:p>
            <a:pPr lvl="1"/>
            <a:r>
              <a:rPr lang="nb-NO" sz="1700" b="1" dirty="0"/>
              <a:t>Metoder</a:t>
            </a:r>
            <a:r>
              <a:rPr lang="nb-NO" sz="1700" dirty="0"/>
              <a:t>: Tydelig gjennomgang av hver oppgave. Ikke for mye info av gangen </a:t>
            </a:r>
          </a:p>
          <a:p>
            <a:pPr lvl="1"/>
            <a:r>
              <a:rPr lang="nb-NO" sz="1700" dirty="0"/>
              <a:t>Fokus på det som skal gjøres akkurat nå</a:t>
            </a:r>
          </a:p>
          <a:p>
            <a:pPr lvl="1"/>
            <a:r>
              <a:rPr lang="nb-NO" sz="1700" dirty="0"/>
              <a:t>God «oppskrift» på hvert produkt 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FA646-7E7F-4FE8-9094-2E1319B381E4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8764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FA646-7E7F-4FE8-9094-2E1319B381E4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1292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nb-NO" dirty="0"/>
              <a:t>Verdifulle: </a:t>
            </a:r>
            <a:r>
              <a:rPr lang="nb-NO" sz="1100" dirty="0"/>
              <a:t>Verdien av samarbeid </a:t>
            </a:r>
          </a:p>
          <a:p>
            <a:pPr lvl="1"/>
            <a:r>
              <a:rPr lang="nb-NO" sz="1100" dirty="0"/>
              <a:t>Kompetansebygging og -deling </a:t>
            </a:r>
          </a:p>
          <a:p>
            <a:pPr lvl="1"/>
            <a:r>
              <a:rPr lang="nb-NO" sz="1100" dirty="0"/>
              <a:t>Egenutvikling hos elever </a:t>
            </a:r>
          </a:p>
          <a:p>
            <a:pPr lvl="1"/>
            <a:r>
              <a:rPr lang="nb-NO" sz="1100" dirty="0"/>
              <a:t>Økt kompetanse: Ja</a:t>
            </a:r>
          </a:p>
          <a:p>
            <a:pPr lvl="1"/>
            <a:r>
              <a:rPr lang="nb-NO" sz="1100" dirty="0"/>
              <a:t>Fint å ha et langvarig prosjekt med fokus på det samiske </a:t>
            </a:r>
          </a:p>
          <a:p>
            <a:pPr lvl="1"/>
            <a:r>
              <a:rPr lang="nb-NO" sz="1100" dirty="0"/>
              <a:t>Kulturarv: elevene har fått god kjennskap til dette gjennom prosjektet 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/>
              <a:t>Nok rustet: Ja, enten som helhet eller bruke deler av prosjektet. Kompetansen er kommet inn i grunnskolen</a:t>
            </a:r>
          </a:p>
          <a:p>
            <a:pPr lvl="1"/>
            <a:endParaRPr lang="nb-NO" sz="11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FA646-7E7F-4FE8-9094-2E1319B381E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3146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gikk igjennom alle disse punktene, og de ble tatt med til 2. året, og gjennomført/endret til det bedre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FA646-7E7F-4FE8-9094-2E1319B381E4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712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Godt med samarbeid der oppgavene dekker målene i lærerplanen, og går over tid</a:t>
            </a:r>
          </a:p>
          <a:p>
            <a:r>
              <a:rPr lang="nb-NO" dirty="0"/>
              <a:t>Museumspedagog- må snakke om det å ta over et klasserom der grunnskolelærere til daglig har kontroll og kjenner elevene.</a:t>
            </a:r>
          </a:p>
          <a:p>
            <a:endParaRPr lang="nb-NO" dirty="0"/>
          </a:p>
          <a:p>
            <a:r>
              <a:rPr lang="nb-NO" dirty="0"/>
              <a:t>Årsplan lages tidlig- alle deltakende og informert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FA646-7E7F-4FE8-9094-2E1319B381E4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5866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FA646-7E7F-4FE8-9094-2E1319B381E4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7529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2438967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931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183805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90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7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002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068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861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2401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239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2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911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C04FA5E-9397-403D-8733-45505DDB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AB5D3E4-278A-B86C-73E8-C90DA9B80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8004" y="1480929"/>
            <a:ext cx="5607908" cy="3254321"/>
          </a:xfrm>
        </p:spPr>
        <p:txBody>
          <a:bodyPr>
            <a:normAutofit/>
          </a:bodyPr>
          <a:lstStyle/>
          <a:p>
            <a:pPr algn="l"/>
            <a:br>
              <a:rPr lang="nb-NO" sz="3300" dirty="0"/>
            </a:br>
            <a:br>
              <a:rPr lang="nb-NO" sz="3300" dirty="0"/>
            </a:br>
            <a:br>
              <a:rPr lang="nb-NO" sz="3300" dirty="0"/>
            </a:br>
            <a:br>
              <a:rPr lang="nb-NO" sz="3300" dirty="0"/>
            </a:br>
            <a:r>
              <a:rPr lang="nb-NO" sz="3300" b="1" dirty="0"/>
              <a:t>Duodji</a:t>
            </a:r>
            <a:br>
              <a:rPr lang="nb-NO" sz="3300" b="1" dirty="0"/>
            </a:br>
            <a:r>
              <a:rPr lang="nb-NO" sz="3300" b="1" dirty="0"/>
              <a:t>- fra natur til ferdig produkt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B4ECCDD-FEFA-E018-EB35-8CBCD0C78D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38004" y="4804850"/>
            <a:ext cx="5607906" cy="1086237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nb-NO" dirty="0"/>
              <a:t>Kvæfjord kulturskole</a:t>
            </a:r>
            <a:endParaRPr lang="nb-NO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09E1F823-C239-4ACC-923A-5C958E00E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199584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0817DDF7-06E9-4C7C-84DF-2240A6536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pic>
        <p:nvPicPr>
          <p:cNvPr id="8" name="Bilde 7" descr="Et bilde som inneholder person, klær, Menneskeansikt, smil&#10;&#10;KI-generert innhold kan være feil.">
            <a:extLst>
              <a:ext uri="{FF2B5EF4-FFF2-40B4-BE49-F238E27FC236}">
                <a16:creationId xmlns:a16="http://schemas.microsoft.com/office/drawing/2014/main" id="{1E0122D0-8A2F-4317-09E5-942FD02AF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2211"/>
          <a:stretch>
            <a:fillRect/>
          </a:stretch>
        </p:blipFill>
        <p:spPr>
          <a:xfrm>
            <a:off x="1155560" y="1129353"/>
            <a:ext cx="3914583" cy="458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2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3F4691-A24E-6627-77BA-90184A566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685800"/>
            <a:ext cx="4705346" cy="1485900"/>
          </a:xfrm>
        </p:spPr>
        <p:txBody>
          <a:bodyPr>
            <a:normAutofit/>
          </a:bodyPr>
          <a:lstStyle/>
          <a:p>
            <a:r>
              <a:rPr lang="nb-NO"/>
              <a:t>Om prosjektet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2E1BCF-898B-D3F0-4816-CB2CAD7F0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649" y="2286000"/>
            <a:ext cx="4743353" cy="3581400"/>
          </a:xfrm>
        </p:spPr>
        <p:txBody>
          <a:bodyPr>
            <a:normAutofit/>
          </a:bodyPr>
          <a:lstStyle/>
          <a:p>
            <a:r>
              <a:rPr lang="nb-NO" dirty="0"/>
              <a:t>Hvem og hva</a:t>
            </a:r>
          </a:p>
          <a:p>
            <a:pPr lvl="1"/>
            <a:r>
              <a:rPr lang="nb-NO" dirty="0"/>
              <a:t>Kvæfjord kulturskole</a:t>
            </a:r>
          </a:p>
          <a:p>
            <a:pPr lvl="1"/>
            <a:r>
              <a:rPr lang="nb-NO" dirty="0"/>
              <a:t>Sør-Troms Museum</a:t>
            </a:r>
          </a:p>
          <a:p>
            <a:pPr lvl="1"/>
            <a:r>
              <a:rPr lang="nb-NO" dirty="0"/>
              <a:t>Borkenes skole- 6. trinn</a:t>
            </a:r>
          </a:p>
          <a:p>
            <a:pPr lvl="1"/>
            <a:r>
              <a:rPr lang="nb-NO" dirty="0"/>
              <a:t>Samisk tradisjonshåndverk</a:t>
            </a:r>
          </a:p>
          <a:p>
            <a:r>
              <a:rPr lang="nb-NO" dirty="0"/>
              <a:t>Status i dag</a:t>
            </a:r>
          </a:p>
          <a:p>
            <a:pPr lvl="1"/>
            <a:r>
              <a:rPr lang="nb-NO" dirty="0"/>
              <a:t>I gang med år nr. 2 av 3</a:t>
            </a:r>
          </a:p>
        </p:txBody>
      </p:sp>
      <p:pic>
        <p:nvPicPr>
          <p:cNvPr id="7" name="Bilde 6" descr="Et bilde som inneholder tekst, maling, bilderamme, kunst&#10;&#10;KI-generert innhold kan være feil.">
            <a:extLst>
              <a:ext uri="{FF2B5EF4-FFF2-40B4-BE49-F238E27FC236}">
                <a16:creationId xmlns:a16="http://schemas.microsoft.com/office/drawing/2014/main" id="{06F228D7-397C-2366-0C1A-AC95920C7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8" b="-3"/>
          <a:stretch>
            <a:fillRect/>
          </a:stretch>
        </p:blipFill>
        <p:spPr>
          <a:xfrm>
            <a:off x="6742277" y="685800"/>
            <a:ext cx="4806252" cy="3368663"/>
          </a:xfrm>
          <a:prstGeom prst="rect">
            <a:avLst/>
          </a:prstGeom>
        </p:spPr>
      </p:pic>
      <p:pic>
        <p:nvPicPr>
          <p:cNvPr id="13" name="Bilde 12" descr="Et bilde som inneholder klær, Menneskeansikt, person, smil&#10;&#10;KI-generert innhold kan være feil.">
            <a:extLst>
              <a:ext uri="{FF2B5EF4-FFF2-40B4-BE49-F238E27FC236}">
                <a16:creationId xmlns:a16="http://schemas.microsoft.com/office/drawing/2014/main" id="{44AE34C8-D3ED-70C7-79F3-AA20ACEA0A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7" r="-2" b="28870"/>
          <a:stretch>
            <a:fillRect/>
          </a:stretch>
        </p:blipFill>
        <p:spPr>
          <a:xfrm>
            <a:off x="6729220" y="4145903"/>
            <a:ext cx="4819307" cy="204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05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E09B173-5774-6BD8-7ADA-D105FE1A4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nb-NO" sz="3400"/>
              <a:t>Viktige erfaringer gjort gjennom året</a:t>
            </a:r>
            <a:br>
              <a:rPr lang="nb-NO" sz="3400"/>
            </a:br>
            <a:r>
              <a:rPr lang="nb-NO" sz="3400"/>
              <a:t>Undervisningen</a:t>
            </a:r>
          </a:p>
        </p:txBody>
      </p:sp>
      <p:pic>
        <p:nvPicPr>
          <p:cNvPr id="5" name="Bilde 4" descr="Et bilde som inneholder person, klær, finger, negl&#10;&#10;KI-generert innhold kan være feil.">
            <a:extLst>
              <a:ext uri="{FF2B5EF4-FFF2-40B4-BE49-F238E27FC236}">
                <a16:creationId xmlns:a16="http://schemas.microsoft.com/office/drawing/2014/main" id="{7C928AF6-3D1A-A3D8-8E75-5C0D52E23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9"/>
          <a:stretch>
            <a:fillRect/>
          </a:stretch>
        </p:blipFill>
        <p:spPr>
          <a:xfrm rot="5400000">
            <a:off x="-1242228" y="1242227"/>
            <a:ext cx="6858000" cy="437354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4720E9-C466-9DAE-56BF-0109388E4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r>
              <a:rPr lang="nb-NO" sz="1600" dirty="0"/>
              <a:t>Tilrettelegging </a:t>
            </a:r>
          </a:p>
          <a:p>
            <a:r>
              <a:rPr lang="nb-NO" sz="1600" dirty="0"/>
              <a:t>Formidling</a:t>
            </a:r>
          </a:p>
          <a:p>
            <a:r>
              <a:rPr lang="nb-NO" sz="1600" dirty="0"/>
              <a:t>Prosessen viktigere enn resultatet</a:t>
            </a:r>
          </a:p>
          <a:p>
            <a:r>
              <a:rPr lang="nb-NO" sz="1600" dirty="0"/>
              <a:t>Engasjement hos formidlere og elever</a:t>
            </a:r>
          </a:p>
          <a:p>
            <a:r>
              <a:rPr lang="nb-NO" sz="1600" dirty="0"/>
              <a:t>Personlig preg i oppgaver </a:t>
            </a:r>
            <a:r>
              <a:rPr lang="nb-NO" sz="1600" dirty="0">
                <a:sym typeface="Wingdings" panose="05000000000000000000" pitchFamily="2" charset="2"/>
              </a:rPr>
              <a:t> EIERSKAP		</a:t>
            </a:r>
            <a:r>
              <a:rPr lang="nb-NO" sz="1600" dirty="0"/>
              <a:t> </a:t>
            </a:r>
          </a:p>
          <a:p>
            <a:r>
              <a:rPr lang="nb-NO" sz="1600" dirty="0"/>
              <a:t>Elevenes deltakelse i hele prosessen </a:t>
            </a:r>
            <a:r>
              <a:rPr lang="nb-NO" sz="1600" dirty="0">
                <a:sym typeface="Wingdings" panose="05000000000000000000" pitchFamily="2" charset="2"/>
              </a:rPr>
              <a:t> EIERSKAP</a:t>
            </a:r>
            <a:endParaRPr lang="nb-NO" sz="1600" dirty="0"/>
          </a:p>
          <a:p>
            <a:r>
              <a:rPr lang="nb-NO" sz="1600" dirty="0"/>
              <a:t>God nok tid </a:t>
            </a:r>
            <a:r>
              <a:rPr lang="nb-NO" sz="1600" dirty="0">
                <a:sym typeface="Wingdings" panose="05000000000000000000" pitchFamily="2" charset="2"/>
              </a:rPr>
              <a:t></a:t>
            </a:r>
            <a:r>
              <a:rPr lang="nb-NO" sz="1600" dirty="0"/>
              <a:t> alle får gjennomført </a:t>
            </a:r>
            <a:r>
              <a:rPr lang="nb-NO" sz="1600" dirty="0">
                <a:sym typeface="Wingdings" panose="05000000000000000000" pitchFamily="2" charset="2"/>
              </a:rPr>
              <a:t></a:t>
            </a:r>
            <a:r>
              <a:rPr lang="nb-NO" sz="1600" dirty="0"/>
              <a:t> mestring </a:t>
            </a:r>
          </a:p>
          <a:p>
            <a:r>
              <a:rPr lang="nb-NO" sz="1600" dirty="0"/>
              <a:t>Kompetanse- involverte parter</a:t>
            </a:r>
          </a:p>
        </p:txBody>
      </p:sp>
    </p:spTree>
    <p:extLst>
      <p:ext uri="{BB962C8B-B14F-4D97-AF65-F5344CB8AC3E}">
        <p14:creationId xmlns:p14="http://schemas.microsoft.com/office/powerpoint/2010/main" val="2029862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C5C9CCE-0AA8-D78C-AF13-45E1AC101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nb-NO" sz="2800"/>
              <a:t>Erfaringer: organisering og gjennomføring</a:t>
            </a:r>
            <a:br>
              <a:rPr lang="nb-NO" sz="2800"/>
            </a:br>
            <a:r>
              <a:rPr lang="nb-NO" sz="2800"/>
              <a:t>Vurdering, planlegging og tidsbruk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3BE314-7061-344B-F2B4-3967F3770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5793475" cy="3581400"/>
          </a:xfrm>
        </p:spPr>
        <p:txBody>
          <a:bodyPr>
            <a:normAutofit/>
          </a:bodyPr>
          <a:lstStyle/>
          <a:p>
            <a:r>
              <a:rPr lang="nb-NO" dirty="0"/>
              <a:t>Lagt inn god tid til oppgavene- nødvendig</a:t>
            </a:r>
          </a:p>
          <a:p>
            <a:r>
              <a:rPr lang="nb-NO" dirty="0"/>
              <a:t>Utstilling- erfaringer og endringer</a:t>
            </a:r>
          </a:p>
          <a:p>
            <a:pPr lvl="1"/>
            <a:r>
              <a:rPr lang="nb-NO" dirty="0"/>
              <a:t>Underveis-utstilling og ferdig utstilling</a:t>
            </a:r>
          </a:p>
          <a:p>
            <a:pPr lvl="1"/>
            <a:r>
              <a:rPr lang="nb-NO" dirty="0"/>
              <a:t>Inn i plan elever tidlig</a:t>
            </a:r>
          </a:p>
          <a:p>
            <a:pPr marL="530352" lvl="1" indent="0">
              <a:buNone/>
            </a:pPr>
            <a:endParaRPr lang="nb-NO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21" name="Bilde 20" descr="Et bilde som inneholder bagasje, innendørs, gulv, rom&#10;&#10;KI-generert innhold kan være feil.">
            <a:extLst>
              <a:ext uri="{FF2B5EF4-FFF2-40B4-BE49-F238E27FC236}">
                <a16:creationId xmlns:a16="http://schemas.microsoft.com/office/drawing/2014/main" id="{59EEB503-BE49-D6B6-6CC9-AEC4E1247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3" r="3838"/>
          <a:stretch>
            <a:fillRect/>
          </a:stretch>
        </p:blipFill>
        <p:spPr>
          <a:xfrm>
            <a:off x="7612260" y="10"/>
            <a:ext cx="457973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34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311B16-7BFF-8FCD-EB05-1A05B39F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3282695" cy="1485900"/>
          </a:xfrm>
        </p:spPr>
        <p:txBody>
          <a:bodyPr>
            <a:normAutofit/>
          </a:bodyPr>
          <a:lstStyle/>
          <a:p>
            <a:r>
              <a:rPr lang="nb-NO" dirty="0"/>
              <a:t>Erfaringer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F6ACA3-6B17-71DD-F508-FF0870C56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3282694" cy="3581400"/>
          </a:xfrm>
        </p:spPr>
        <p:txBody>
          <a:bodyPr>
            <a:normAutofit/>
          </a:bodyPr>
          <a:lstStyle/>
          <a:p>
            <a:r>
              <a:rPr lang="nb-NO" sz="1700" dirty="0"/>
              <a:t>Balanse mellom teori, praksis og kunstnerisk fordypning-god</a:t>
            </a:r>
          </a:p>
          <a:p>
            <a:r>
              <a:rPr lang="nb-NO" sz="1700" dirty="0"/>
              <a:t>Metoder og arbeidsformer som fungerte godt</a:t>
            </a:r>
          </a:p>
          <a:p>
            <a:pPr lvl="1"/>
            <a:r>
              <a:rPr lang="nb-NO" sz="1700" dirty="0"/>
              <a:t>Gjennomgang av oppgaver</a:t>
            </a:r>
          </a:p>
          <a:p>
            <a:pPr lvl="1"/>
            <a:r>
              <a:rPr lang="nb-NO" sz="1700" dirty="0"/>
              <a:t>Her og nå</a:t>
            </a:r>
          </a:p>
          <a:p>
            <a:pPr lvl="1"/>
            <a:r>
              <a:rPr lang="nb-NO" sz="1700" dirty="0"/>
              <a:t>Oppskrift</a:t>
            </a:r>
          </a:p>
          <a:p>
            <a:pPr marL="0" indent="0">
              <a:buNone/>
            </a:pPr>
            <a:endParaRPr lang="nb-NO" sz="1700" dirty="0"/>
          </a:p>
          <a:p>
            <a:pPr lvl="1"/>
            <a:endParaRPr lang="nb-NO" sz="1700" dirty="0"/>
          </a:p>
        </p:txBody>
      </p:sp>
      <p:pic>
        <p:nvPicPr>
          <p:cNvPr id="5" name="Bilde 4" descr="Et bilde som inneholder innendørs, bilderamme, kunst, maling&#10;&#10;KI-generert innhold kan være feil.">
            <a:extLst>
              <a:ext uri="{FF2B5EF4-FFF2-40B4-BE49-F238E27FC236}">
                <a16:creationId xmlns:a16="http://schemas.microsoft.com/office/drawing/2014/main" id="{CD1E86FC-BC6F-B504-3B99-D1DA2C92C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467" y="825080"/>
            <a:ext cx="6517065" cy="488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18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494993-08C4-5FCF-B311-D72E65AB1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3282695" cy="1485900"/>
          </a:xfrm>
        </p:spPr>
        <p:txBody>
          <a:bodyPr>
            <a:normAutofit/>
          </a:bodyPr>
          <a:lstStyle/>
          <a:p>
            <a:r>
              <a:rPr lang="nb-NO" dirty="0"/>
              <a:t>Elevenes opplevelse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2DA197-4993-4A30-CC78-6FF54D8FD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3282694" cy="3581400"/>
          </a:xfrm>
        </p:spPr>
        <p:txBody>
          <a:bodyPr>
            <a:normAutofit/>
          </a:bodyPr>
          <a:lstStyle/>
          <a:p>
            <a:r>
              <a:rPr lang="nb-NO" dirty="0"/>
              <a:t>Engasjement og deltakelse</a:t>
            </a:r>
          </a:p>
          <a:p>
            <a:pPr lvl="1"/>
            <a:r>
              <a:rPr lang="nb-NO" dirty="0"/>
              <a:t>Vanskelighetsgrad</a:t>
            </a:r>
          </a:p>
          <a:p>
            <a:r>
              <a:rPr lang="nb-NO" dirty="0"/>
              <a:t>Tilbakemelding fra elevene om prosjektet</a:t>
            </a:r>
          </a:p>
          <a:p>
            <a:pPr lvl="1"/>
            <a:r>
              <a:rPr lang="nb-NO" dirty="0"/>
              <a:t>Individuell samtale med alle elever</a:t>
            </a:r>
          </a:p>
          <a:p>
            <a:r>
              <a:rPr lang="nb-NO" dirty="0"/>
              <a:t>Eierskap</a:t>
            </a:r>
          </a:p>
        </p:txBody>
      </p:sp>
      <p:pic>
        <p:nvPicPr>
          <p:cNvPr id="7" name="Bilde 6" descr="Et bilde som inneholder klær, person, konstruksjon, kvinne&#10;&#10;KI-generert innhold kan være feil.">
            <a:extLst>
              <a:ext uri="{FF2B5EF4-FFF2-40B4-BE49-F238E27FC236}">
                <a16:creationId xmlns:a16="http://schemas.microsoft.com/office/drawing/2014/main" id="{74E1D5EB-CFC8-8831-6888-1FBC219B0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467" y="1093909"/>
            <a:ext cx="6517065" cy="435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11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8E2B8A2D-F46F-4DA5-8AFF-BC57461C2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C6C0355-1C8A-A247-B8AD-BEAF8A07D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nb-NO" dirty="0"/>
              <a:t>Resultat og ettervirkning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9635B6-9131-942A-FC0E-925BD7673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5793475" cy="4041648"/>
          </a:xfrm>
        </p:spPr>
        <p:txBody>
          <a:bodyPr>
            <a:normAutofit/>
          </a:bodyPr>
          <a:lstStyle/>
          <a:p>
            <a:r>
              <a:rPr lang="nb-NO" sz="1800" dirty="0"/>
              <a:t>De mest verdifulle resultater av prosjektet</a:t>
            </a:r>
          </a:p>
          <a:p>
            <a:pPr lvl="1"/>
            <a:r>
              <a:rPr lang="nb-NO" sz="1800" dirty="0"/>
              <a:t>Samarbeid/samskaping/samhandling</a:t>
            </a:r>
          </a:p>
          <a:p>
            <a:pPr marL="457200" lvl="1" indent="0">
              <a:buNone/>
            </a:pPr>
            <a:endParaRPr lang="nb-NO" sz="1800" dirty="0"/>
          </a:p>
          <a:p>
            <a:r>
              <a:rPr lang="nb-NO" sz="1800" dirty="0"/>
              <a:t>Økt kompetanse og inspirasjon i grunnskolen</a:t>
            </a:r>
          </a:p>
          <a:p>
            <a:pPr lvl="1"/>
            <a:r>
              <a:rPr lang="nb-NO" sz="1800" dirty="0"/>
              <a:t>Ja!</a:t>
            </a:r>
          </a:p>
          <a:p>
            <a:pPr lvl="1"/>
            <a:r>
              <a:rPr lang="nb-NO" sz="1800" dirty="0"/>
              <a:t>Kjennskap til kulturarv</a:t>
            </a:r>
          </a:p>
          <a:p>
            <a:pPr lvl="1"/>
            <a:endParaRPr lang="nb-NO" sz="1800" dirty="0"/>
          </a:p>
          <a:p>
            <a:r>
              <a:rPr lang="nb-NO" sz="1800" dirty="0"/>
              <a:t>Er vi nok rustet for videreføring av prosjektet i grunnskolen etter endt periode? </a:t>
            </a:r>
          </a:p>
          <a:p>
            <a:pPr lvl="1"/>
            <a:r>
              <a:rPr lang="nb-NO" sz="1800" dirty="0"/>
              <a:t>Ja, som helhet med friske midler</a:t>
            </a:r>
          </a:p>
          <a:p>
            <a:pPr lvl="1"/>
            <a:r>
              <a:rPr lang="nb-NO" sz="1800"/>
              <a:t>Alternativt delvis</a:t>
            </a:r>
            <a:endParaRPr lang="nb-NO" sz="18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2BAD85-00E4-4D0A-993C-8372E78E1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29" name="Bilde 28" descr="Et bilde som inneholder kunst, bilderamme, maling&#10;&#10;KI-generert innhold kan være feil.">
            <a:extLst>
              <a:ext uri="{FF2B5EF4-FFF2-40B4-BE49-F238E27FC236}">
                <a16:creationId xmlns:a16="http://schemas.microsoft.com/office/drawing/2014/main" id="{1CE38AA2-481B-0FF9-2C5B-DC86B9A61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103" y="2554111"/>
            <a:ext cx="1790054" cy="174977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Bilde 8" descr="Et bilde som inneholder klær, person, innendørs, jeans&#10;&#10;KI-generert innhold kan være feil.">
            <a:extLst>
              <a:ext uri="{FF2B5EF4-FFF2-40B4-BE49-F238E27FC236}">
                <a16:creationId xmlns:a16="http://schemas.microsoft.com/office/drawing/2014/main" id="{FFAE8AE1-5188-3518-C216-5651A3CD20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103" y="723901"/>
            <a:ext cx="1312332" cy="174977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1" name="Bilde 30" descr="Et bilde som inneholder tekst, hest, kunst, innendørs&#10;&#10;KI-generert innhold kan være feil.">
            <a:extLst>
              <a:ext uri="{FF2B5EF4-FFF2-40B4-BE49-F238E27FC236}">
                <a16:creationId xmlns:a16="http://schemas.microsoft.com/office/drawing/2014/main" id="{C6C51277-9B03-F137-5FB2-3E1AD3B3C6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88381" y="4603045"/>
            <a:ext cx="1749776" cy="131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716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3A02F6-B35E-2F14-4298-A2F75AC98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Videre tanker og forbedringsforslag</a:t>
            </a:r>
            <a:br>
              <a:rPr lang="nb-NO" dirty="0"/>
            </a:br>
            <a:r>
              <a:rPr lang="nb-NO" dirty="0"/>
              <a:t>-</a:t>
            </a:r>
            <a:r>
              <a:rPr lang="nb-NO" sz="3200" dirty="0"/>
              <a:t>Kunne noe vært gjort annerledes for 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270747F-837A-F6AC-398F-836428BA2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Plantefarging</a:t>
            </a:r>
          </a:p>
          <a:p>
            <a:r>
              <a:rPr lang="nb-NO" dirty="0"/>
              <a:t>Fordeling av elever rom</a:t>
            </a:r>
          </a:p>
          <a:p>
            <a:r>
              <a:rPr lang="nb-NO" dirty="0"/>
              <a:t>Mellomoppgaver</a:t>
            </a:r>
          </a:p>
          <a:p>
            <a:r>
              <a:rPr lang="nb-NO" dirty="0"/>
              <a:t>Samiske ressurser i større grad</a:t>
            </a:r>
          </a:p>
          <a:p>
            <a:r>
              <a:rPr lang="nb-NO" dirty="0"/>
              <a:t>Utstillingsdatoer inn i årsplan</a:t>
            </a:r>
          </a:p>
          <a:p>
            <a:r>
              <a:rPr lang="nb-NO" dirty="0"/>
              <a:t>Evalueringsmøter</a:t>
            </a:r>
          </a:p>
          <a:p>
            <a:r>
              <a:rPr lang="nb-NO" dirty="0"/>
              <a:t>Videreføring av lærerressurser grunnskole</a:t>
            </a:r>
          </a:p>
          <a:p>
            <a:r>
              <a:rPr lang="nb-NO" dirty="0"/>
              <a:t>Arbeid med bein- manglet første år, inn andre år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pic>
        <p:nvPicPr>
          <p:cNvPr id="5" name="Bilde 4" descr="Et bilde som inneholder klær, Menneskeansikt, person, innendørs&#10;&#10;KI-generert innhold kan være feil.">
            <a:extLst>
              <a:ext uri="{FF2B5EF4-FFF2-40B4-BE49-F238E27FC236}">
                <a16:creationId xmlns:a16="http://schemas.microsoft.com/office/drawing/2014/main" id="{B55E5096-E6B7-D5B1-13CE-B54437534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872" y="3143427"/>
            <a:ext cx="1815528" cy="2723973"/>
          </a:xfrm>
          <a:prstGeom prst="rect">
            <a:avLst/>
          </a:prstGeom>
        </p:spPr>
      </p:pic>
      <p:pic>
        <p:nvPicPr>
          <p:cNvPr id="6" name="Bilde 5" descr="Et bilde som inneholder klær, person, Menneskeansikt, smil&#10;&#10;KI-generert innhold kan være feil.">
            <a:extLst>
              <a:ext uri="{FF2B5EF4-FFF2-40B4-BE49-F238E27FC236}">
                <a16:creationId xmlns:a16="http://schemas.microsoft.com/office/drawing/2014/main" id="{743057A6-FC04-FDD7-02A5-C30DC62E6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472" y="2171700"/>
            <a:ext cx="1946279" cy="272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882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8E2B8A2D-F46F-4DA5-8AFF-BC57461C2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91A7645-4EC0-9744-B14D-3D6F0380A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nb-NO" dirty="0"/>
              <a:t>Erfaringer: Samarbeid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0A851BE-DB1B-805D-1D17-9EAC17453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1476259"/>
            <a:ext cx="5793475" cy="4968607"/>
          </a:xfrm>
        </p:spPr>
        <p:txBody>
          <a:bodyPr>
            <a:normAutofit lnSpcReduction="10000"/>
          </a:bodyPr>
          <a:lstStyle/>
          <a:p>
            <a:r>
              <a:rPr lang="nb-NO" sz="1600" b="1" dirty="0"/>
              <a:t>Tilbakemelding grunnskole og museum</a:t>
            </a:r>
          </a:p>
          <a:p>
            <a:pPr lvl="1"/>
            <a:r>
              <a:rPr lang="nb-NO" sz="1600" i="0" dirty="0"/>
              <a:t>Ferdige oppgaver, dekker mål i læreplan</a:t>
            </a:r>
          </a:p>
          <a:p>
            <a:pPr lvl="1"/>
            <a:r>
              <a:rPr lang="nb-NO" sz="1600" i="0" dirty="0"/>
              <a:t>Ta over klasserommet- hvordan?</a:t>
            </a:r>
          </a:p>
          <a:p>
            <a:r>
              <a:rPr lang="nb-NO" sz="1600" b="1" dirty="0"/>
              <a:t>Ta kontakt </a:t>
            </a:r>
            <a:r>
              <a:rPr lang="nb-NO" sz="1600" dirty="0"/>
              <a:t>med aktuelle aktører i kommunen- tenkt bredt- kan bli nye og spennende samarbeid</a:t>
            </a:r>
          </a:p>
          <a:p>
            <a:r>
              <a:rPr lang="nb-NO" sz="1600" b="1" dirty="0"/>
              <a:t>Prosjektleder</a:t>
            </a:r>
            <a:r>
              <a:rPr lang="nb-NO" sz="1600" dirty="0"/>
              <a:t> som holder i trådene</a:t>
            </a:r>
          </a:p>
          <a:p>
            <a:r>
              <a:rPr lang="nb-NO" sz="1600" b="1" dirty="0"/>
              <a:t>Rolleavklaring</a:t>
            </a:r>
            <a:endParaRPr lang="nb-NO" sz="1600" dirty="0"/>
          </a:p>
          <a:p>
            <a:r>
              <a:rPr lang="nb-NO" sz="1600" b="1" dirty="0"/>
              <a:t>Dialog</a:t>
            </a:r>
            <a:r>
              <a:rPr lang="nb-NO" sz="1600" dirty="0"/>
              <a:t> mellom deltakende parter gjennom hele prosjektet</a:t>
            </a:r>
          </a:p>
          <a:p>
            <a:r>
              <a:rPr lang="nb-NO" sz="1600" b="1" dirty="0"/>
              <a:t>Årsplan/tidsplan</a:t>
            </a:r>
            <a:endParaRPr lang="nb-NO" sz="1600" i="1" dirty="0"/>
          </a:p>
          <a:p>
            <a:pPr lvl="1"/>
            <a:r>
              <a:rPr lang="nb-NO" sz="1600" i="0" dirty="0"/>
              <a:t>Forutsigbarh</a:t>
            </a:r>
            <a:r>
              <a:rPr lang="nb-NO" sz="1600" dirty="0"/>
              <a:t>et</a:t>
            </a:r>
          </a:p>
          <a:p>
            <a:r>
              <a:rPr lang="nb-NO" sz="1600" b="1" dirty="0"/>
              <a:t>Andre viktige erfaringer gjort gjennom året:</a:t>
            </a:r>
          </a:p>
          <a:p>
            <a:pPr lvl="1"/>
            <a:r>
              <a:rPr lang="nb-NO" sz="1600" i="0" dirty="0"/>
              <a:t>Tett kontakt</a:t>
            </a:r>
          </a:p>
          <a:p>
            <a:pPr lvl="1"/>
            <a:r>
              <a:rPr lang="nb-NO" sz="1600" i="0" dirty="0"/>
              <a:t>Kompetanse utenfra</a:t>
            </a:r>
          </a:p>
          <a:p>
            <a:pPr lvl="1"/>
            <a:r>
              <a:rPr lang="nb-NO" sz="1600" i="0" dirty="0"/>
              <a:t>Personavhengig</a:t>
            </a:r>
          </a:p>
          <a:p>
            <a:pPr lvl="1"/>
            <a:r>
              <a:rPr lang="nb-NO" sz="1600" i="0" dirty="0"/>
              <a:t>Eierskap</a:t>
            </a:r>
          </a:p>
          <a:p>
            <a:pPr lvl="1"/>
            <a:endParaRPr lang="nb-NO" sz="1600" b="1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292BAD85-00E4-4D0A-993C-8372E78E1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1026" name="Picture 2" descr="Sør-Troms Museum | Harstad">
            <a:extLst>
              <a:ext uri="{FF2B5EF4-FFF2-40B4-BE49-F238E27FC236}">
                <a16:creationId xmlns:a16="http://schemas.microsoft.com/office/drawing/2014/main" id="{A1D0E403-717C-350F-9839-0336FA545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7242" y="4741035"/>
            <a:ext cx="1844241" cy="1624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e 5" descr="Et bilde som inneholder tekst, Grafikk, clip art, tegnefilm&#10;&#10;KI-generert innhold kan være feil.">
            <a:extLst>
              <a:ext uri="{FF2B5EF4-FFF2-40B4-BE49-F238E27FC236}">
                <a16:creationId xmlns:a16="http://schemas.microsoft.com/office/drawing/2014/main" id="{B1D27003-7CEE-1256-E877-F3EC9229A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475" y="1035756"/>
            <a:ext cx="1749776" cy="174977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28" name="Picture 4" descr="I full gang med rivinga – nå blir det ny skole">
            <a:extLst>
              <a:ext uri="{FF2B5EF4-FFF2-40B4-BE49-F238E27FC236}">
                <a16:creationId xmlns:a16="http://schemas.microsoft.com/office/drawing/2014/main" id="{D1B2A982-7FA1-45C8-FB34-1A76C8E17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61318" y="2946399"/>
            <a:ext cx="1749776" cy="163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37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22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A5475AC-A796-491E-F332-BA4B9E912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nb-NO"/>
              <a:t>Behov  fremover</a:t>
            </a:r>
            <a:endParaRPr lang="nb-NO" dirty="0"/>
          </a:p>
        </p:txBody>
      </p:sp>
      <p:pic>
        <p:nvPicPr>
          <p:cNvPr id="18" name="Bilde 17" descr="Et bilde som inneholder blomster, innendørs&#10;&#10;KI-generert innhold kan være feil.">
            <a:extLst>
              <a:ext uri="{FF2B5EF4-FFF2-40B4-BE49-F238E27FC236}">
                <a16:creationId xmlns:a16="http://schemas.microsoft.com/office/drawing/2014/main" id="{F4AA6544-E1DF-4BA0-FEAA-A7026385A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9" r="21061"/>
          <a:stretch>
            <a:fillRect/>
          </a:stretch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  <p:sp>
        <p:nvSpPr>
          <p:cNvPr id="36" name="Rectangle 24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842F87-017B-AF4B-16AD-6B0D61886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 lnSpcReduction="10000"/>
          </a:bodyPr>
          <a:lstStyle/>
          <a:p>
            <a:r>
              <a:rPr lang="nb-NO" sz="1600" dirty="0"/>
              <a:t>Ferske midler for å videreføre samarbeidet </a:t>
            </a:r>
          </a:p>
          <a:p>
            <a:pPr lvl="1"/>
            <a:r>
              <a:rPr lang="nb-NO" sz="1600" dirty="0"/>
              <a:t>Muliggjør det at elevene får jobbe med prosjektet i alle faser</a:t>
            </a:r>
          </a:p>
          <a:p>
            <a:r>
              <a:rPr lang="nb-NO" sz="1600" dirty="0"/>
              <a:t>Erfaringsdeling med andre kulturskoler/Kulturskolerådet- fortsette</a:t>
            </a:r>
          </a:p>
          <a:p>
            <a:pPr lvl="1"/>
            <a:r>
              <a:rPr lang="nb-NO" sz="1600" dirty="0"/>
              <a:t>positive erfaringer. </a:t>
            </a:r>
          </a:p>
          <a:p>
            <a:pPr lvl="1"/>
            <a:r>
              <a:rPr lang="nb-NO" sz="1600" dirty="0"/>
              <a:t>Godt samarbeid med kulturskolene i dette gruppearbeidet</a:t>
            </a:r>
          </a:p>
          <a:p>
            <a:r>
              <a:rPr lang="nb-NO" sz="1600" dirty="0"/>
              <a:t>Holde fast i samarbeidet fra dette prosjektet, og jobbe videre med nettverksbygging i kommunen</a:t>
            </a:r>
          </a:p>
          <a:p>
            <a:r>
              <a:rPr lang="nb-NO" sz="1600" dirty="0"/>
              <a:t>Tenke nytt! </a:t>
            </a:r>
          </a:p>
          <a:p>
            <a:r>
              <a:rPr lang="nb-NO" sz="1600" dirty="0"/>
              <a:t>Tenke annerledes! </a:t>
            </a:r>
          </a:p>
          <a:p>
            <a:r>
              <a:rPr lang="nb-NO" sz="1400" dirty="0"/>
              <a:t>Bilder i presentasjonen: Harriet Olsen og Maja-Lisa S. Halseth</a:t>
            </a:r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487936506"/>
      </p:ext>
    </p:extLst>
  </p:cSld>
  <p:clrMapOvr>
    <a:masterClrMapping/>
  </p:clrMapOvr>
</p:sld>
</file>

<file path=ppt/theme/theme1.xml><?xml version="1.0" encoding="utf-8"?>
<a:theme xmlns:a="http://schemas.openxmlformats.org/drawingml/2006/main" name="Beskjæring">
  <a:themeElements>
    <a:clrScheme name="Beskjæring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Beskjæring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skjæring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6d11daf-2fdd-4500-9520-4289873e7121}" enabled="0" method="" siteId="{c6d11daf-2fdd-4500-9520-4289873e712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Beskjæring</Template>
  <TotalTime>663</TotalTime>
  <Words>670</Words>
  <Application>Microsoft Office PowerPoint</Application>
  <PresentationFormat>Widescreen</PresentationFormat>
  <Paragraphs>128</Paragraphs>
  <Slides>10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Aptos</vt:lpstr>
      <vt:lpstr>Franklin Gothic Book</vt:lpstr>
      <vt:lpstr>Wingdings</vt:lpstr>
      <vt:lpstr>Beskjæring</vt:lpstr>
      <vt:lpstr>    Duodji - fra natur til ferdig produkt</vt:lpstr>
      <vt:lpstr>Om prosjektet</vt:lpstr>
      <vt:lpstr>Viktige erfaringer gjort gjennom året Undervisningen</vt:lpstr>
      <vt:lpstr>Erfaringer: organisering og gjennomføring Vurdering, planlegging og tidsbruk</vt:lpstr>
      <vt:lpstr>Erfaringer</vt:lpstr>
      <vt:lpstr>Elevenes opplevelse</vt:lpstr>
      <vt:lpstr>Resultat og ettervirkning</vt:lpstr>
      <vt:lpstr>Videre tanker og forbedringsforslag -Kunne noe vært gjort annerledes for </vt:lpstr>
      <vt:lpstr>Erfaringer: Samarbeid </vt:lpstr>
      <vt:lpstr>Behov  fremover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Maja-Lisa P. Sandlien Halseth</dc:creator>
  <cp:lastModifiedBy>Maja-Lisa P. Sandlien Halseth</cp:lastModifiedBy>
  <cp:revision>1</cp:revision>
  <cp:lastPrinted>2026-01-29T09:16:30Z</cp:lastPrinted>
  <dcterms:created xsi:type="dcterms:W3CDTF">2025-12-17T07:44:28Z</dcterms:created>
  <dcterms:modified xsi:type="dcterms:W3CDTF">2026-02-10T12:17:55Z</dcterms:modified>
</cp:coreProperties>
</file>